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2" r:id="rId3"/>
    <p:sldId id="279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1" r:id="rId13"/>
    <p:sldId id="289" r:id="rId14"/>
    <p:sldId id="290" r:id="rId15"/>
    <p:sldId id="292" r:id="rId16"/>
    <p:sldId id="293" r:id="rId17"/>
    <p:sldId id="294" r:id="rId18"/>
    <p:sldId id="295" r:id="rId19"/>
    <p:sldId id="296" r:id="rId20"/>
    <p:sldId id="298" r:id="rId21"/>
    <p:sldId id="299" r:id="rId22"/>
    <p:sldId id="301" r:id="rId23"/>
    <p:sldId id="303" r:id="rId24"/>
    <p:sldId id="304" r:id="rId25"/>
    <p:sldId id="305" r:id="rId26"/>
    <p:sldId id="302" r:id="rId27"/>
    <p:sldId id="306" r:id="rId28"/>
    <p:sldId id="307" r:id="rId29"/>
    <p:sldId id="308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2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D1012-383E-4233-9E4C-CBA22E8A9A6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C1924-8BA1-4A54-B38E-C7842B465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7E2D5-5E16-4DF7-9E64-3F81436D72D1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4D08B-BD4F-4722-A172-7AC0729B7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1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D08B-BD4F-4722-A172-7AC0729B7D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4D08B-BD4F-4722-A172-7AC0729B7D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1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DF2-2FCC-422E-B1E3-2AC20D0A0902}" type="datetime1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ECFA-A7F2-4B16-9EC7-6EB6D6BFE5BA}" type="datetime1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2012-E8DF-453A-8138-BFBD125BC89A}" type="datetime1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DBE0-EBD6-486D-991D-189132714B60}" type="datetime1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F0DB-C274-4F76-AFAC-308D113C543B}" type="datetime1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9784-B350-4A81-BEAE-D7192E8EEB19}" type="datetime1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27A-E696-4EF4-A44C-01840426E738}" type="datetime1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B24-3937-49B4-8F4F-17B0A7311F5D}" type="datetime1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7390-AA7A-4071-AECF-DB49C5E73A84}" type="datetime1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49A-4FFD-45E0-9276-21225558ACF4}" type="datetime1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0ABB-046F-4E1F-8346-980D6909D61B}" type="datetime1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37D1-7D75-43BD-9034-51C5114AE11F}" type="datetime1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steel.gov.in/Applica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22531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HOW </a:t>
            </a:r>
            <a:r>
              <a:rPr kumimoji="0" lang="en-US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TO USE </a:t>
            </a:r>
            <a:r>
              <a:rPr lang="en-US" sz="2400" b="1" i="1" u="sng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R&amp;D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PORTAL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STEP-1: REGISTARTION ON PORTAL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Bookman Old Style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 Enter </a:t>
            </a:r>
            <a:r>
              <a:rPr lang="en-US" dirty="0">
                <a:latin typeface="Bookman Old Style" pitchFamily="18" charset="0"/>
                <a:cs typeface="Times New Roman" pitchFamily="18" charset="0"/>
              </a:rPr>
              <a:t>the URL </a:t>
            </a:r>
            <a:r>
              <a:rPr lang="en-US" dirty="0">
                <a:latin typeface="Bookman Old Style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  <a:hlinkClick r:id="rId3"/>
              </a:rPr>
              <a:t>research.steel.gov.in/Applicant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 .</a:t>
            </a:r>
            <a:endParaRPr lang="en-US" dirty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dirty="0">
                <a:latin typeface="Bookman Old Style" pitchFamily="18" charset="0"/>
                <a:cs typeface="Times New Roman" pitchFamily="18" charset="0"/>
              </a:rPr>
              <a:t> From Home Page Click on to Registration, steps are shown in the slide numbers 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3-7.</a:t>
            </a:r>
            <a:endParaRPr lang="en-US" dirty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dirty="0">
                <a:latin typeface="Bookman Old Style" pitchFamily="18" charset="0"/>
                <a:cs typeface="Times New Roman" pitchFamily="18" charset="0"/>
              </a:rPr>
              <a:t> After that, 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Users can </a:t>
            </a:r>
            <a:r>
              <a:rPr lang="en-US" dirty="0">
                <a:latin typeface="Bookman Old Style" pitchFamily="18" charset="0"/>
                <a:cs typeface="Times New Roman" pitchFamily="18" charset="0"/>
              </a:rPr>
              <a:t>login 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into </a:t>
            </a:r>
            <a:r>
              <a:rPr lang="en-US" dirty="0">
                <a:latin typeface="Bookman Old Style" pitchFamily="18" charset="0"/>
                <a:cs typeface="Times New Roman" pitchFamily="18" charset="0"/>
              </a:rPr>
              <a:t>the portal using their credentials.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>
              <a:latin typeface="Bookman Old Style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STEP-2: Reset/Change/Forgot </a:t>
            </a: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Password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ON PORTAL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dirty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Users </a:t>
            </a:r>
            <a:r>
              <a:rPr lang="en-US" dirty="0">
                <a:latin typeface="Bookman Old Style" pitchFamily="18" charset="0"/>
                <a:cs typeface="Times New Roman" pitchFamily="18" charset="0"/>
              </a:rPr>
              <a:t>can Reset/Change/retrieve 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their password</a:t>
            </a:r>
            <a:r>
              <a:rPr lang="en-US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as per </a:t>
            </a:r>
            <a:r>
              <a:rPr lang="en-US" dirty="0">
                <a:latin typeface="Bookman Old Style" pitchFamily="18" charset="0"/>
                <a:cs typeface="Times New Roman" pitchFamily="18" charset="0"/>
                <a:hlinkClick r:id="rId4" action="ppaction://hlinksldjump"/>
              </a:rPr>
              <a:t>slide Number 8</a:t>
            </a:r>
            <a:r>
              <a:rPr lang="en-US" dirty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200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7"/>
          <a:stretch/>
        </p:blipFill>
        <p:spPr bwMode="auto">
          <a:xfrm>
            <a:off x="0" y="5862"/>
            <a:ext cx="9146931" cy="654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2895600"/>
            <a:ext cx="586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User’s Home screen</a:t>
            </a:r>
            <a:endParaRPr lang="en-IN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657600" y="457200"/>
            <a:ext cx="350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Click on ‘Add New Proposal’ to submit R&amp;D Proposal 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9144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52400" y="1981200"/>
            <a:ext cx="12954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Click on ‘Status of Old Project’ to submit Quarterly </a:t>
            </a:r>
            <a:r>
              <a:rPr lang="en-US" dirty="0"/>
              <a:t>Project Status Report of the R&amp;D </a:t>
            </a:r>
            <a:r>
              <a:rPr lang="en-US" dirty="0" smtClean="0"/>
              <a:t>project.</a:t>
            </a:r>
            <a:endParaRPr lang="en-IN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800100" y="1676400"/>
            <a:ext cx="8763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8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0"/>
          <a:stretch/>
        </p:blipFill>
        <p:spPr bwMode="auto">
          <a:xfrm>
            <a:off x="0" y="-1"/>
            <a:ext cx="9144000" cy="655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02777" y="3962400"/>
            <a:ext cx="6477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Please fill the proposal in line with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Annexure-3</a:t>
            </a:r>
            <a:r>
              <a:rPr lang="en-US" dirty="0" smtClean="0"/>
              <a:t> </a:t>
            </a:r>
            <a:r>
              <a:rPr lang="en-US" dirty="0"/>
              <a:t>of R&amp;D Scheme Highlights, Guidelines &amp; Terms &amp; Conditions </a:t>
            </a:r>
            <a:r>
              <a:rPr lang="en-US" dirty="0" smtClean="0"/>
              <a:t>document available at home page of the portal.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02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0"/>
          <a:stretch/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67000" y="2057400"/>
            <a:ext cx="4572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Refer previous slide, this page will appear after entering ‘Project Title’ &amp; clicking on ‘Save &amp; Next’.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47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5"/>
          <a:stretch/>
        </p:blipFill>
        <p:spPr bwMode="auto">
          <a:xfrm>
            <a:off x="-8792" y="0"/>
            <a:ext cx="915279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2667000"/>
            <a:ext cx="5867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Project added.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600200" y="4419600"/>
            <a:ext cx="6096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To fill the complete details of proposal, User will click on ‘Edit’ button and new page will open (Refer next slide). 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48200" y="3657600"/>
            <a:ext cx="2057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43400" y="3352800"/>
            <a:ext cx="1905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"/>
          <a:stretch/>
        </p:blipFill>
        <p:spPr bwMode="auto">
          <a:xfrm>
            <a:off x="24989" y="0"/>
            <a:ext cx="908315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52600" y="152400"/>
            <a:ext cx="7162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Please </a:t>
            </a:r>
            <a:r>
              <a:rPr lang="en-US" dirty="0" smtClean="0"/>
              <a:t>refer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Annexure-3</a:t>
            </a:r>
            <a:r>
              <a:rPr lang="en-US" dirty="0"/>
              <a:t> of R&amp;D Scheme Highlights, Guidelines &amp; Terms &amp; Conditions document available at home page of the portal.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2133600"/>
            <a:ext cx="15240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User can a</a:t>
            </a:r>
            <a:r>
              <a:rPr lang="en-US" dirty="0" smtClean="0"/>
              <a:t>dd ‘COPI </a:t>
            </a:r>
            <a:r>
              <a:rPr lang="en-US" dirty="0"/>
              <a:t>&amp; Industrial </a:t>
            </a:r>
            <a:r>
              <a:rPr lang="en-US" dirty="0" smtClean="0"/>
              <a:t>Partner’ </a:t>
            </a:r>
            <a:r>
              <a:rPr lang="en-US" dirty="0"/>
              <a:t>via clicking on the relevant tabs.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2209800"/>
            <a:ext cx="50292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1752600" y="3390900"/>
            <a:ext cx="4724400" cy="2095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1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2"/>
          <a:stretch/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"/>
          <a:stretch/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6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 bwMode="auto">
          <a:xfrm>
            <a:off x="0" y="0"/>
            <a:ext cx="914400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5169" y="2590800"/>
            <a:ext cx="17526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For document uploading user will click on ‘Add Upload Document’ button.</a:t>
            </a:r>
            <a:endParaRPr lang="en-IN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1787769" y="3505200"/>
            <a:ext cx="4689231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"/>
          <a:stretch/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162800" y="1828800"/>
            <a:ext cx="16002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Upload the </a:t>
            </a:r>
            <a:r>
              <a:rPr lang="en-US" dirty="0" err="1" smtClean="0"/>
              <a:t>pdf</a:t>
            </a:r>
            <a:r>
              <a:rPr lang="en-US" dirty="0" smtClean="0"/>
              <a:t> files of </a:t>
            </a:r>
            <a:r>
              <a:rPr lang="en-US" dirty="0" smtClean="0"/>
              <a:t>documents.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65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" y="4419600"/>
            <a:ext cx="9067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dirty="0" smtClean="0"/>
              <a:t>User will click </a:t>
            </a:r>
            <a:r>
              <a:rPr lang="en-US" dirty="0"/>
              <a:t>on ‘Status of Old Project’ </a:t>
            </a:r>
            <a:r>
              <a:rPr lang="en-US" dirty="0" smtClean="0"/>
              <a:t>tab, </a:t>
            </a:r>
            <a:r>
              <a:rPr lang="en-US" dirty="0" smtClean="0"/>
              <a:t>the same </a:t>
            </a:r>
            <a:r>
              <a:rPr lang="en-US" dirty="0" smtClean="0"/>
              <a:t>page will </a:t>
            </a:r>
            <a:r>
              <a:rPr lang="en-US" dirty="0" smtClean="0"/>
              <a:t>open. </a:t>
            </a:r>
            <a:endParaRPr lang="en-US" dirty="0" smtClean="0"/>
          </a:p>
          <a:p>
            <a:pPr algn="just"/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User can </a:t>
            </a:r>
            <a:r>
              <a:rPr lang="en-US" dirty="0"/>
              <a:t>submit </a:t>
            </a:r>
            <a:r>
              <a:rPr lang="en-US" dirty="0" smtClean="0"/>
              <a:t>“Quarterly </a:t>
            </a:r>
            <a:r>
              <a:rPr lang="en-US" dirty="0"/>
              <a:t>Project Status </a:t>
            </a:r>
            <a:r>
              <a:rPr lang="en-US" dirty="0" smtClean="0"/>
              <a:t>Report” </a:t>
            </a:r>
            <a:r>
              <a:rPr lang="en-US" dirty="0"/>
              <a:t>of the R&amp;D </a:t>
            </a:r>
            <a:r>
              <a:rPr lang="en-US" dirty="0" smtClean="0"/>
              <a:t>project</a:t>
            </a:r>
            <a:r>
              <a:rPr lang="en-US" dirty="0"/>
              <a:t> </a:t>
            </a:r>
            <a:r>
              <a:rPr lang="en-US" dirty="0" smtClean="0"/>
              <a:t>as per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Annexure-4</a:t>
            </a:r>
            <a:r>
              <a:rPr lang="en-US" dirty="0" smtClean="0"/>
              <a:t> </a:t>
            </a:r>
            <a:r>
              <a:rPr lang="en-US" dirty="0"/>
              <a:t>of R&amp;D Scheme Highlights, Guidelines &amp; Terms &amp; Conditions document available at home page of the portal.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905000" y="1676400"/>
            <a:ext cx="2133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b="1" i="1" u="sng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HOW TO USE </a:t>
            </a:r>
            <a:r>
              <a:rPr lang="en-US" sz="2400" b="1" i="1" u="sng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R&amp;D </a:t>
            </a:r>
            <a:r>
              <a:rPr lang="en-US" sz="2400" b="1" i="1" u="sng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PORTAL (</a:t>
            </a:r>
            <a:r>
              <a:rPr lang="en-US" sz="2400" b="1" i="1" u="sng" dirty="0" err="1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Contd</a:t>
            </a:r>
            <a:r>
              <a:rPr lang="en-US" sz="2400" b="1" i="1" u="sng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…)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b="1" i="1" u="sng" dirty="0">
              <a:solidFill>
                <a:srgbClr val="C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STEP-3: UPLOADING OF PROJECT PROPOSAL ON PORTAL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C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For Logging into the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R&amp;D Portal refer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slide 9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User’s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home screen 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will be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as shown in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slide 10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For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complete 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guidance, p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lease refer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slides 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11-18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regarding 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filling of R&amp;D proposal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latin typeface="Bookman Old Style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latin typeface="Bookman Old Style" pitchFamily="18" charset="0"/>
                <a:cs typeface="Times New Roman" pitchFamily="18" charset="0"/>
              </a:rPr>
              <a:t> Please refer the </a:t>
            </a:r>
            <a:r>
              <a:rPr lang="en-US" b="1" dirty="0" smtClean="0">
                <a:latin typeface="Bookman Old Style" pitchFamily="18" charset="0"/>
                <a:cs typeface="Times New Roman" pitchFamily="18" charset="0"/>
              </a:rPr>
              <a:t>Annexure-3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Bookman Old Style" pitchFamily="18" charset="0"/>
                <a:cs typeface="Times New Roman" pitchFamily="18" charset="0"/>
              </a:rPr>
              <a:t>of R&amp;D Scheme Highlights, Guidelines &amp; Terms &amp; Conditions document available at home page of the portal &amp; also at Ministry of 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Steel’s </a:t>
            </a:r>
            <a:r>
              <a:rPr lang="en-US" dirty="0">
                <a:latin typeface="Bookman Old Style" pitchFamily="18" charset="0"/>
                <a:cs typeface="Times New Roman" pitchFamily="18" charset="0"/>
              </a:rPr>
              <a:t>website. </a:t>
            </a:r>
            <a:endParaRPr lang="en-US" dirty="0" smtClean="0">
              <a:latin typeface="Bookman Old Style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latin typeface="Bookman Old Style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STEP-4: UPLOADING OF STATUS OF OLD PROJECTS ON PORTAL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C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N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User/PI </a:t>
            </a:r>
            <a:r>
              <a:rPr lang="en-IN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(after registration) of </a:t>
            </a:r>
            <a:r>
              <a:rPr lang="en-IN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already running projects under the R&amp;D Scheme of Ministry of Steel has to submit the </a:t>
            </a:r>
            <a:r>
              <a:rPr lang="en-IN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‘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Quarterly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Project Status 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Report’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their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R&amp;D 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project(s)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as per </a:t>
            </a:r>
            <a:r>
              <a:rPr lang="en-US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Annexure-4,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of R&amp;D Scheme Highlights, Guidelines &amp; Terms &amp; Conditions.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For complete </a:t>
            </a:r>
            <a:r>
              <a:rPr lang="en-US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guidance,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please refer 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slides 19-29</a:t>
            </a:r>
            <a:r>
              <a:rPr lang="en-US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7"/>
          <a:stretch/>
        </p:blipFill>
        <p:spPr bwMode="auto">
          <a:xfrm>
            <a:off x="1" y="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90600" y="3777762"/>
            <a:ext cx="6400800" cy="718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This page will open after ‘Save&amp;Next’ operation of previous slide.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4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0"/>
          <a:stretch/>
        </p:blipFill>
        <p:spPr bwMode="auto">
          <a:xfrm>
            <a:off x="8965" y="0"/>
            <a:ext cx="913503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4600" y="3733800"/>
            <a:ext cx="4343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clicking on ‘Save’ button, a message will be displayed (as shown at the top)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76482" y="3276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105400" y="1219200"/>
            <a:ext cx="762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7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5"/>
          <a:stretch/>
        </p:blipFill>
        <p:spPr bwMode="auto">
          <a:xfrm>
            <a:off x="0" y="0"/>
            <a:ext cx="91439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71600" y="4114800"/>
            <a:ext cx="6553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Refer previous slide, after </a:t>
            </a:r>
            <a:r>
              <a:rPr lang="en-US" dirty="0" smtClean="0"/>
              <a:t>‘Save</a:t>
            </a:r>
            <a:r>
              <a:rPr lang="en-US" dirty="0" smtClean="0"/>
              <a:t>’, </a:t>
            </a:r>
            <a:r>
              <a:rPr lang="en-US" dirty="0" smtClean="0"/>
              <a:t>the entry </a:t>
            </a:r>
            <a:r>
              <a:rPr lang="en-US" dirty="0" smtClean="0"/>
              <a:t>will </a:t>
            </a:r>
            <a:r>
              <a:rPr lang="en-US" dirty="0" smtClean="0"/>
              <a:t>be available at user’s home </a:t>
            </a:r>
            <a:r>
              <a:rPr lang="en-US" dirty="0" smtClean="0"/>
              <a:t>page (as shown above). 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Now, users </a:t>
            </a:r>
            <a:r>
              <a:rPr lang="en-US" dirty="0" smtClean="0"/>
              <a:t>will</a:t>
            </a:r>
            <a:r>
              <a:rPr lang="en-US" dirty="0" smtClean="0"/>
              <a:t> </a:t>
            </a:r>
            <a:r>
              <a:rPr lang="en-US" dirty="0" smtClean="0"/>
              <a:t>click on ‘</a:t>
            </a:r>
            <a:r>
              <a:rPr lang="en-US" dirty="0" err="1" smtClean="0"/>
              <a:t>Add_Status</a:t>
            </a:r>
            <a:r>
              <a:rPr lang="en-US" dirty="0" smtClean="0"/>
              <a:t>’ icon and </a:t>
            </a:r>
            <a:r>
              <a:rPr lang="en-US" dirty="0" smtClean="0"/>
              <a:t>fill </a:t>
            </a:r>
            <a:r>
              <a:rPr lang="en-US" dirty="0" smtClean="0"/>
              <a:t>the </a:t>
            </a:r>
            <a:r>
              <a:rPr lang="en-US" dirty="0" smtClean="0"/>
              <a:t>complete status </a:t>
            </a:r>
            <a:r>
              <a:rPr lang="en-US" dirty="0" smtClean="0"/>
              <a:t>report.  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48200" y="3276600"/>
            <a:ext cx="25908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267200" y="3276600"/>
            <a:ext cx="76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6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4"/>
          <a:stretch/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66800" y="5486400"/>
            <a:ext cx="7086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click on ‘</a:t>
            </a:r>
            <a:r>
              <a:rPr lang="en-US" dirty="0" err="1" smtClean="0"/>
              <a:t>Add_Status</a:t>
            </a:r>
            <a:r>
              <a:rPr lang="en-US" dirty="0" smtClean="0"/>
              <a:t>’ icon, this page will open. Fill the details and submit it (Refer next three slides for complete operation).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95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1"/>
          <a:stretch/>
        </p:blipFill>
        <p:spPr bwMode="auto">
          <a:xfrm>
            <a:off x="26895" y="304800"/>
            <a:ext cx="911710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8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"/>
          <a:stretch/>
        </p:blipFill>
        <p:spPr bwMode="auto">
          <a:xfrm>
            <a:off x="1" y="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" y="3048000"/>
            <a:ext cx="1371599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As user click on ‘Save’ button, message will be displayed (as shown in top).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85800" y="1143000"/>
            <a:ext cx="4572000" cy="441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61999" y="4038600"/>
            <a:ext cx="3733801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4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"/>
          <a:stretch/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14500" y="1828800"/>
            <a:ext cx="5715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Refer previous slide, after </a:t>
            </a:r>
            <a:r>
              <a:rPr lang="en-US" dirty="0" smtClean="0"/>
              <a:t>‘Ok’, </a:t>
            </a:r>
            <a:r>
              <a:rPr lang="en-US" dirty="0" smtClean="0"/>
              <a:t>User will get </a:t>
            </a:r>
            <a:r>
              <a:rPr lang="en-US" dirty="0" smtClean="0"/>
              <a:t>this message</a:t>
            </a:r>
            <a:r>
              <a:rPr lang="en-US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93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8"/>
          <a:stretch/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3276600"/>
            <a:ext cx="7010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Once submitted, user can view after clicking on ‘View’ button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Refer next two slides for complete </a:t>
            </a:r>
            <a:r>
              <a:rPr lang="en-US" dirty="0" err="1" smtClean="0"/>
              <a:t>pdf</a:t>
            </a:r>
            <a:r>
              <a:rPr lang="en-US" dirty="0" smtClean="0"/>
              <a:t> view.  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29400" y="3048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0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92"/>
          <a:stretch/>
        </p:blipFill>
        <p:spPr bwMode="auto">
          <a:xfrm>
            <a:off x="1" y="0"/>
            <a:ext cx="91439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7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"/>
          <a:stretch/>
        </p:blipFill>
        <p:spPr bwMode="auto">
          <a:xfrm>
            <a:off x="26894" y="0"/>
            <a:ext cx="911710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"/>
          <a:stretch/>
        </p:blipFill>
        <p:spPr bwMode="auto">
          <a:xfrm>
            <a:off x="-41030" y="0"/>
            <a:ext cx="9185030" cy="688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57400" y="228600"/>
            <a:ext cx="43053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Select the Organisation Type &amp; Institute Name.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If Institute is not available in the drop-down list, please write to us at 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tech-steel@nic.in</a:t>
            </a:r>
            <a:endParaRPr lang="en-IN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92462" y="2209800"/>
            <a:ext cx="18229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Fill the below details carefully.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6705600" y="4419600"/>
            <a:ext cx="2133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Fill the details of PI/Applicant</a:t>
            </a:r>
            <a:endParaRPr lang="en-IN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6019800" y="45720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4419600" y="4572000"/>
            <a:ext cx="2286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 flipV="1">
            <a:off x="2895600" y="4572000"/>
            <a:ext cx="3810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1"/>
          </p:cNvCxnSpPr>
          <p:nvPr/>
        </p:nvCxnSpPr>
        <p:spPr>
          <a:xfrm flipH="1" flipV="1">
            <a:off x="1524000" y="4572000"/>
            <a:ext cx="5181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743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Ink Free" pitchFamily="66" charset="0"/>
              </a:rPr>
              <a:t>THANKING YOU…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F2737D-D726-58EE-2EF5-4B357412B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1" b="4837"/>
          <a:stretch/>
        </p:blipFill>
        <p:spPr>
          <a:xfrm>
            <a:off x="26377" y="990600"/>
            <a:ext cx="9144000" cy="4572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76400" y="246185"/>
            <a:ext cx="6096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Refer previous slide, after ‘Submit’ User will get the below message.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0003AA-D1D8-870F-9210-8986864E7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7" t="7564" b="4488"/>
          <a:stretch/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81200" y="76200"/>
            <a:ext cx="518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 previous slide, after ‘Ok’ , User </a:t>
            </a:r>
            <a:r>
              <a:rPr lang="en-US" dirty="0" smtClean="0"/>
              <a:t>will get an email as shown below.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4E5C1B-EF0F-545E-377D-691B01762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08" b="5128"/>
          <a:stretch/>
        </p:blipFill>
        <p:spPr>
          <a:xfrm>
            <a:off x="-14654" y="835269"/>
            <a:ext cx="9144000" cy="60051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42746" y="76200"/>
            <a:ext cx="5029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User will have to click on the activation link given in the email (previous slide) &amp; verify with the OTP provided in the said email.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D4B68A-662A-53C8-80CD-36E294E16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36" b="5000"/>
          <a:stretch/>
        </p:blipFill>
        <p:spPr>
          <a:xfrm>
            <a:off x="0" y="990599"/>
            <a:ext cx="9144000" cy="584981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90700" y="152399"/>
            <a:ext cx="5562600" cy="838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‘OTP Verification’, user has to set </a:t>
            </a:r>
            <a:r>
              <a:rPr lang="en-US" dirty="0" smtClean="0"/>
              <a:t>the </a:t>
            </a:r>
            <a:r>
              <a:rPr lang="en-US" dirty="0" smtClean="0"/>
              <a:t>password.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5231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2"/>
          <a:stretch/>
        </p:blipFill>
        <p:spPr bwMode="auto">
          <a:xfrm>
            <a:off x="0" y="0"/>
            <a:ext cx="9144000" cy="649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96000" y="2209800"/>
            <a:ext cx="28194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Please enter the details &amp; press submit button.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After this, user will receive an email for password reset.</a:t>
            </a:r>
          </a:p>
        </p:txBody>
      </p:sp>
    </p:spTree>
    <p:extLst>
      <p:ext uri="{BB962C8B-B14F-4D97-AF65-F5344CB8AC3E}">
        <p14:creationId xmlns:p14="http://schemas.microsoft.com/office/powerpoint/2010/main" val="40907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"/>
          <a:stretch/>
        </p:blipFill>
        <p:spPr bwMode="auto">
          <a:xfrm>
            <a:off x="2931" y="-5862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62800" y="1752600"/>
            <a:ext cx="18288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User will enter the registered email id &amp; password for logging in into the portal.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352800" y="457200"/>
            <a:ext cx="3048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Landing Page of R&amp;D Portal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07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789</Words>
  <Application>Microsoft Office PowerPoint</Application>
  <PresentationFormat>On-screen Show (4:3)</PresentationFormat>
  <Paragraphs>105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 steel</cp:lastModifiedBy>
  <cp:revision>90</cp:revision>
  <dcterms:created xsi:type="dcterms:W3CDTF">2006-08-16T00:00:00Z</dcterms:created>
  <dcterms:modified xsi:type="dcterms:W3CDTF">2024-05-29T17:42:38Z</dcterms:modified>
</cp:coreProperties>
</file>